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26" r:id="rId1"/>
  </p:sldMasterIdLst>
  <p:sldIdLst>
    <p:sldId id="256" r:id="rId2"/>
    <p:sldId id="257" r:id="rId3"/>
  </p:sldIdLst>
  <p:sldSz cx="14224000" cy="20104100"/>
  <p:notesSz cx="14224000" cy="2010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94AD"/>
    <a:srgbClr val="2BAC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12"/>
    <p:restoredTop sz="94694"/>
  </p:normalViewPr>
  <p:slideViewPr>
    <p:cSldViewPr>
      <p:cViewPr>
        <p:scale>
          <a:sx n="59" d="100"/>
          <a:sy n="59" d="100"/>
        </p:scale>
        <p:origin x="1848" y="4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3290186"/>
            <a:ext cx="12090400" cy="6999205"/>
          </a:xfrm>
        </p:spPr>
        <p:txBody>
          <a:bodyPr anchor="b"/>
          <a:lstStyle>
            <a:lvl1pPr algn="ctr">
              <a:defRPr sz="933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8000" y="10559308"/>
            <a:ext cx="10668000" cy="4853836"/>
          </a:xfrm>
        </p:spPr>
        <p:txBody>
          <a:bodyPr/>
          <a:lstStyle>
            <a:lvl1pPr marL="0" indent="0" algn="ctr">
              <a:buNone/>
              <a:defRPr sz="3733"/>
            </a:lvl1pPr>
            <a:lvl2pPr marL="711220" indent="0" algn="ctr">
              <a:buNone/>
              <a:defRPr sz="3111"/>
            </a:lvl2pPr>
            <a:lvl3pPr marL="1422441" indent="0" algn="ctr">
              <a:buNone/>
              <a:defRPr sz="2800"/>
            </a:lvl3pPr>
            <a:lvl4pPr marL="2133661" indent="0" algn="ctr">
              <a:buNone/>
              <a:defRPr sz="2489"/>
            </a:lvl4pPr>
            <a:lvl5pPr marL="2844881" indent="0" algn="ctr">
              <a:buNone/>
              <a:defRPr sz="2489"/>
            </a:lvl5pPr>
            <a:lvl6pPr marL="3556102" indent="0" algn="ctr">
              <a:buNone/>
              <a:defRPr sz="2489"/>
            </a:lvl6pPr>
            <a:lvl7pPr marL="4267322" indent="0" algn="ctr">
              <a:buNone/>
              <a:defRPr sz="2489"/>
            </a:lvl7pPr>
            <a:lvl8pPr marL="4978542" indent="0" algn="ctr">
              <a:buNone/>
              <a:defRPr sz="2489"/>
            </a:lvl8pPr>
            <a:lvl9pPr marL="5689763" indent="0" algn="ctr">
              <a:buNone/>
              <a:defRPr sz="2489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2395505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3044506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79051" y="1070357"/>
            <a:ext cx="3067050" cy="1703729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7901" y="1070357"/>
            <a:ext cx="9023350" cy="1703729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690579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1993613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492" y="5012070"/>
            <a:ext cx="12268200" cy="8362746"/>
          </a:xfrm>
        </p:spPr>
        <p:txBody>
          <a:bodyPr anchor="b"/>
          <a:lstStyle>
            <a:lvl1pPr>
              <a:defRPr sz="933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0492" y="13453930"/>
            <a:ext cx="12268200" cy="4397770"/>
          </a:xfrm>
        </p:spPr>
        <p:txBody>
          <a:bodyPr/>
          <a:lstStyle>
            <a:lvl1pPr marL="0" indent="0">
              <a:buNone/>
              <a:defRPr sz="3733">
                <a:solidFill>
                  <a:schemeClr val="tx1"/>
                </a:solidFill>
              </a:defRPr>
            </a:lvl1pPr>
            <a:lvl2pPr marL="711220" indent="0">
              <a:buNone/>
              <a:defRPr sz="3111">
                <a:solidFill>
                  <a:schemeClr val="tx1">
                    <a:tint val="75000"/>
                  </a:schemeClr>
                </a:solidFill>
              </a:defRPr>
            </a:lvl2pPr>
            <a:lvl3pPr marL="1422441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3pPr>
            <a:lvl4pPr marL="213366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4pPr>
            <a:lvl5pPr marL="284488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5pPr>
            <a:lvl6pPr marL="3556102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6pPr>
            <a:lvl7pPr marL="4267322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7pPr>
            <a:lvl8pPr marL="4978542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8pPr>
            <a:lvl9pPr marL="5689763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2464803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7900" y="5351786"/>
            <a:ext cx="6045200" cy="1275586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900" y="5351786"/>
            <a:ext cx="6045200" cy="1275586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907130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753" y="1070362"/>
            <a:ext cx="12268200" cy="38858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9754" y="4928298"/>
            <a:ext cx="6017418" cy="2415283"/>
          </a:xfrm>
        </p:spPr>
        <p:txBody>
          <a:bodyPr anchor="b"/>
          <a:lstStyle>
            <a:lvl1pPr marL="0" indent="0">
              <a:buNone/>
              <a:defRPr sz="3733" b="1"/>
            </a:lvl1pPr>
            <a:lvl2pPr marL="711220" indent="0">
              <a:buNone/>
              <a:defRPr sz="3111" b="1"/>
            </a:lvl2pPr>
            <a:lvl3pPr marL="1422441" indent="0">
              <a:buNone/>
              <a:defRPr sz="2800" b="1"/>
            </a:lvl3pPr>
            <a:lvl4pPr marL="2133661" indent="0">
              <a:buNone/>
              <a:defRPr sz="2489" b="1"/>
            </a:lvl4pPr>
            <a:lvl5pPr marL="2844881" indent="0">
              <a:buNone/>
              <a:defRPr sz="2489" b="1"/>
            </a:lvl5pPr>
            <a:lvl6pPr marL="3556102" indent="0">
              <a:buNone/>
              <a:defRPr sz="2489" b="1"/>
            </a:lvl6pPr>
            <a:lvl7pPr marL="4267322" indent="0">
              <a:buNone/>
              <a:defRPr sz="2489" b="1"/>
            </a:lvl7pPr>
            <a:lvl8pPr marL="4978542" indent="0">
              <a:buNone/>
              <a:defRPr sz="2489" b="1"/>
            </a:lvl8pPr>
            <a:lvl9pPr marL="5689763" indent="0">
              <a:buNone/>
              <a:defRPr sz="2489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9754" y="7343581"/>
            <a:ext cx="6017418" cy="1080130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00901" y="4928298"/>
            <a:ext cx="6047053" cy="2415283"/>
          </a:xfrm>
        </p:spPr>
        <p:txBody>
          <a:bodyPr anchor="b"/>
          <a:lstStyle>
            <a:lvl1pPr marL="0" indent="0">
              <a:buNone/>
              <a:defRPr sz="3733" b="1"/>
            </a:lvl1pPr>
            <a:lvl2pPr marL="711220" indent="0">
              <a:buNone/>
              <a:defRPr sz="3111" b="1"/>
            </a:lvl2pPr>
            <a:lvl3pPr marL="1422441" indent="0">
              <a:buNone/>
              <a:defRPr sz="2800" b="1"/>
            </a:lvl3pPr>
            <a:lvl4pPr marL="2133661" indent="0">
              <a:buNone/>
              <a:defRPr sz="2489" b="1"/>
            </a:lvl4pPr>
            <a:lvl5pPr marL="2844881" indent="0">
              <a:buNone/>
              <a:defRPr sz="2489" b="1"/>
            </a:lvl5pPr>
            <a:lvl6pPr marL="3556102" indent="0">
              <a:buNone/>
              <a:defRPr sz="2489" b="1"/>
            </a:lvl6pPr>
            <a:lvl7pPr marL="4267322" indent="0">
              <a:buNone/>
              <a:defRPr sz="2489" b="1"/>
            </a:lvl7pPr>
            <a:lvl8pPr marL="4978542" indent="0">
              <a:buNone/>
              <a:defRPr sz="2489" b="1"/>
            </a:lvl8pPr>
            <a:lvl9pPr marL="5689763" indent="0">
              <a:buNone/>
              <a:defRPr sz="2489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00901" y="7343581"/>
            <a:ext cx="6047053" cy="1080130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36512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513559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2376157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753" y="1340273"/>
            <a:ext cx="4587610" cy="4690957"/>
          </a:xfrm>
        </p:spPr>
        <p:txBody>
          <a:bodyPr anchor="b"/>
          <a:lstStyle>
            <a:lvl1pPr>
              <a:defRPr sz="4978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7053" y="2894623"/>
            <a:ext cx="7200900" cy="14286941"/>
          </a:xfrm>
        </p:spPr>
        <p:txBody>
          <a:bodyPr/>
          <a:lstStyle>
            <a:lvl1pPr>
              <a:defRPr sz="4978"/>
            </a:lvl1pPr>
            <a:lvl2pPr>
              <a:defRPr sz="4356"/>
            </a:lvl2pPr>
            <a:lvl3pPr>
              <a:defRPr sz="3733"/>
            </a:lvl3pPr>
            <a:lvl4pPr>
              <a:defRPr sz="3111"/>
            </a:lvl4pPr>
            <a:lvl5pPr>
              <a:defRPr sz="3111"/>
            </a:lvl5pPr>
            <a:lvl6pPr>
              <a:defRPr sz="3111"/>
            </a:lvl6pPr>
            <a:lvl7pPr>
              <a:defRPr sz="3111"/>
            </a:lvl7pPr>
            <a:lvl8pPr>
              <a:defRPr sz="3111"/>
            </a:lvl8pPr>
            <a:lvl9pPr>
              <a:defRPr sz="311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79753" y="6031230"/>
            <a:ext cx="4587610" cy="11173600"/>
          </a:xfrm>
        </p:spPr>
        <p:txBody>
          <a:bodyPr/>
          <a:lstStyle>
            <a:lvl1pPr marL="0" indent="0">
              <a:buNone/>
              <a:defRPr sz="2489"/>
            </a:lvl1pPr>
            <a:lvl2pPr marL="711220" indent="0">
              <a:buNone/>
              <a:defRPr sz="2178"/>
            </a:lvl2pPr>
            <a:lvl3pPr marL="1422441" indent="0">
              <a:buNone/>
              <a:defRPr sz="1867"/>
            </a:lvl3pPr>
            <a:lvl4pPr marL="2133661" indent="0">
              <a:buNone/>
              <a:defRPr sz="1556"/>
            </a:lvl4pPr>
            <a:lvl5pPr marL="2844881" indent="0">
              <a:buNone/>
              <a:defRPr sz="1556"/>
            </a:lvl5pPr>
            <a:lvl6pPr marL="3556102" indent="0">
              <a:buNone/>
              <a:defRPr sz="1556"/>
            </a:lvl6pPr>
            <a:lvl7pPr marL="4267322" indent="0">
              <a:buNone/>
              <a:defRPr sz="1556"/>
            </a:lvl7pPr>
            <a:lvl8pPr marL="4978542" indent="0">
              <a:buNone/>
              <a:defRPr sz="1556"/>
            </a:lvl8pPr>
            <a:lvl9pPr marL="5689763" indent="0">
              <a:buNone/>
              <a:defRPr sz="1556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1843572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753" y="1340273"/>
            <a:ext cx="4587610" cy="4690957"/>
          </a:xfrm>
        </p:spPr>
        <p:txBody>
          <a:bodyPr anchor="b"/>
          <a:lstStyle>
            <a:lvl1pPr>
              <a:defRPr sz="4978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47053" y="2894623"/>
            <a:ext cx="7200900" cy="14286941"/>
          </a:xfrm>
        </p:spPr>
        <p:txBody>
          <a:bodyPr anchor="t"/>
          <a:lstStyle>
            <a:lvl1pPr marL="0" indent="0">
              <a:buNone/>
              <a:defRPr sz="4978"/>
            </a:lvl1pPr>
            <a:lvl2pPr marL="711220" indent="0">
              <a:buNone/>
              <a:defRPr sz="4356"/>
            </a:lvl2pPr>
            <a:lvl3pPr marL="1422441" indent="0">
              <a:buNone/>
              <a:defRPr sz="3733"/>
            </a:lvl3pPr>
            <a:lvl4pPr marL="2133661" indent="0">
              <a:buNone/>
              <a:defRPr sz="3111"/>
            </a:lvl4pPr>
            <a:lvl5pPr marL="2844881" indent="0">
              <a:buNone/>
              <a:defRPr sz="3111"/>
            </a:lvl5pPr>
            <a:lvl6pPr marL="3556102" indent="0">
              <a:buNone/>
              <a:defRPr sz="3111"/>
            </a:lvl6pPr>
            <a:lvl7pPr marL="4267322" indent="0">
              <a:buNone/>
              <a:defRPr sz="3111"/>
            </a:lvl7pPr>
            <a:lvl8pPr marL="4978542" indent="0">
              <a:buNone/>
              <a:defRPr sz="3111"/>
            </a:lvl8pPr>
            <a:lvl9pPr marL="5689763" indent="0">
              <a:buNone/>
              <a:defRPr sz="3111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79753" y="6031230"/>
            <a:ext cx="4587610" cy="11173600"/>
          </a:xfrm>
        </p:spPr>
        <p:txBody>
          <a:bodyPr/>
          <a:lstStyle>
            <a:lvl1pPr marL="0" indent="0">
              <a:buNone/>
              <a:defRPr sz="2489"/>
            </a:lvl1pPr>
            <a:lvl2pPr marL="711220" indent="0">
              <a:buNone/>
              <a:defRPr sz="2178"/>
            </a:lvl2pPr>
            <a:lvl3pPr marL="1422441" indent="0">
              <a:buNone/>
              <a:defRPr sz="1867"/>
            </a:lvl3pPr>
            <a:lvl4pPr marL="2133661" indent="0">
              <a:buNone/>
              <a:defRPr sz="1556"/>
            </a:lvl4pPr>
            <a:lvl5pPr marL="2844881" indent="0">
              <a:buNone/>
              <a:defRPr sz="1556"/>
            </a:lvl5pPr>
            <a:lvl6pPr marL="3556102" indent="0">
              <a:buNone/>
              <a:defRPr sz="1556"/>
            </a:lvl6pPr>
            <a:lvl7pPr marL="4267322" indent="0">
              <a:buNone/>
              <a:defRPr sz="1556"/>
            </a:lvl7pPr>
            <a:lvl8pPr marL="4978542" indent="0">
              <a:buNone/>
              <a:defRPr sz="1556"/>
            </a:lvl8pPr>
            <a:lvl9pPr marL="5689763" indent="0">
              <a:buNone/>
              <a:defRPr sz="1556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3114294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7900" y="1070362"/>
            <a:ext cx="12268200" cy="3885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7900" y="5351786"/>
            <a:ext cx="12268200" cy="12755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7900" y="18633527"/>
            <a:ext cx="3200400" cy="10703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11700" y="18633527"/>
            <a:ext cx="4800600" cy="10703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45700" y="18633527"/>
            <a:ext cx="3200400" cy="10703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152478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1422441" rtl="0" eaLnBrk="1" latinLnBrk="0" hangingPunct="1">
        <a:lnSpc>
          <a:spcPct val="90000"/>
        </a:lnSpc>
        <a:spcBef>
          <a:spcPct val="0"/>
        </a:spcBef>
        <a:buNone/>
        <a:defRPr sz="68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10" indent="-355610" algn="l" defTabSz="1422441" rtl="0" eaLnBrk="1" latinLnBrk="0" hangingPunct="1">
        <a:lnSpc>
          <a:spcPct val="90000"/>
        </a:lnSpc>
        <a:spcBef>
          <a:spcPts val="1556"/>
        </a:spcBef>
        <a:buFont typeface="Arial" panose="020B0604020202020204" pitchFamily="34" charset="0"/>
        <a:buChar char="•"/>
        <a:defRPr sz="4356" kern="1200">
          <a:solidFill>
            <a:schemeClr val="tx1"/>
          </a:solidFill>
          <a:latin typeface="+mn-lt"/>
          <a:ea typeface="+mn-ea"/>
          <a:cs typeface="+mn-cs"/>
        </a:defRPr>
      </a:lvl1pPr>
      <a:lvl2pPr marL="1066830" indent="-355610" algn="l" defTabSz="1422441" rtl="0" eaLnBrk="1" latinLnBrk="0" hangingPunct="1">
        <a:lnSpc>
          <a:spcPct val="90000"/>
        </a:lnSpc>
        <a:spcBef>
          <a:spcPts val="778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778051" indent="-355610" algn="l" defTabSz="1422441" rtl="0" eaLnBrk="1" latinLnBrk="0" hangingPunct="1">
        <a:lnSpc>
          <a:spcPct val="90000"/>
        </a:lnSpc>
        <a:spcBef>
          <a:spcPts val="778"/>
        </a:spcBef>
        <a:buFont typeface="Arial" panose="020B0604020202020204" pitchFamily="34" charset="0"/>
        <a:buChar char="•"/>
        <a:defRPr sz="3111" kern="1200">
          <a:solidFill>
            <a:schemeClr val="tx1"/>
          </a:solidFill>
          <a:latin typeface="+mn-lt"/>
          <a:ea typeface="+mn-ea"/>
          <a:cs typeface="+mn-cs"/>
        </a:defRPr>
      </a:lvl3pPr>
      <a:lvl4pPr marL="2489271" indent="-355610" algn="l" defTabSz="1422441" rtl="0" eaLnBrk="1" latinLnBrk="0" hangingPunct="1">
        <a:lnSpc>
          <a:spcPct val="90000"/>
        </a:lnSpc>
        <a:spcBef>
          <a:spcPts val="778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3200491" indent="-355610" algn="l" defTabSz="1422441" rtl="0" eaLnBrk="1" latinLnBrk="0" hangingPunct="1">
        <a:lnSpc>
          <a:spcPct val="90000"/>
        </a:lnSpc>
        <a:spcBef>
          <a:spcPts val="778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911712" indent="-355610" algn="l" defTabSz="1422441" rtl="0" eaLnBrk="1" latinLnBrk="0" hangingPunct="1">
        <a:lnSpc>
          <a:spcPct val="90000"/>
        </a:lnSpc>
        <a:spcBef>
          <a:spcPts val="778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622932" indent="-355610" algn="l" defTabSz="1422441" rtl="0" eaLnBrk="1" latinLnBrk="0" hangingPunct="1">
        <a:lnSpc>
          <a:spcPct val="90000"/>
        </a:lnSpc>
        <a:spcBef>
          <a:spcPts val="778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52" indent="-355610" algn="l" defTabSz="1422441" rtl="0" eaLnBrk="1" latinLnBrk="0" hangingPunct="1">
        <a:lnSpc>
          <a:spcPct val="90000"/>
        </a:lnSpc>
        <a:spcBef>
          <a:spcPts val="778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6045373" indent="-355610" algn="l" defTabSz="1422441" rtl="0" eaLnBrk="1" latinLnBrk="0" hangingPunct="1">
        <a:lnSpc>
          <a:spcPct val="90000"/>
        </a:lnSpc>
        <a:spcBef>
          <a:spcPts val="778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2441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1220" algn="l" defTabSz="1422441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22441" algn="l" defTabSz="1422441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61" algn="l" defTabSz="1422441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44881" algn="l" defTabSz="1422441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56102" algn="l" defTabSz="1422441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67322" algn="l" defTabSz="1422441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978542" algn="l" defTabSz="1422441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689763" algn="l" defTabSz="1422441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bject 42"/>
          <p:cNvSpPr/>
          <p:nvPr/>
        </p:nvSpPr>
        <p:spPr>
          <a:xfrm>
            <a:off x="7611035" y="9014311"/>
            <a:ext cx="6179820" cy="1084580"/>
          </a:xfrm>
          <a:custGeom>
            <a:avLst/>
            <a:gdLst/>
            <a:ahLst/>
            <a:cxnLst/>
            <a:rect l="l" t="t" r="r" b="b"/>
            <a:pathLst>
              <a:path w="6179819" h="1084579">
                <a:moveTo>
                  <a:pt x="6179425" y="0"/>
                </a:moveTo>
                <a:lnTo>
                  <a:pt x="0" y="0"/>
                </a:lnTo>
                <a:lnTo>
                  <a:pt x="0" y="1084205"/>
                </a:lnTo>
                <a:lnTo>
                  <a:pt x="6179425" y="1084205"/>
                </a:lnTo>
                <a:lnTo>
                  <a:pt x="61794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" name="Picture 101" descr="A logo with wings and a person's head&#10;&#10;AI-generated content may be incorrect.">
            <a:extLst>
              <a:ext uri="{FF2B5EF4-FFF2-40B4-BE49-F238E27FC236}">
                <a16:creationId xmlns:a16="http://schemas.microsoft.com/office/drawing/2014/main" id="{24B495F6-4FC2-3444-6785-07067A6337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075" y="0"/>
            <a:ext cx="5403850" cy="5403850"/>
          </a:xfrm>
          <a:prstGeom prst="rect">
            <a:avLst/>
          </a:prstGeom>
        </p:spPr>
      </p:pic>
      <p:pic>
        <p:nvPicPr>
          <p:cNvPr id="117" name="Graphic 116" descr="Hospital with solid fill">
            <a:extLst>
              <a:ext uri="{FF2B5EF4-FFF2-40B4-BE49-F238E27FC236}">
                <a16:creationId xmlns:a16="http://schemas.microsoft.com/office/drawing/2014/main" id="{A4908520-20B0-31C6-E039-D1339021DA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3508" y="9099401"/>
            <a:ext cx="914400" cy="914400"/>
          </a:xfrm>
          <a:prstGeom prst="rect">
            <a:avLst/>
          </a:prstGeom>
        </p:spPr>
      </p:pic>
      <p:sp>
        <p:nvSpPr>
          <p:cNvPr id="106" name="TextBox 105">
            <a:extLst>
              <a:ext uri="{FF2B5EF4-FFF2-40B4-BE49-F238E27FC236}">
                <a16:creationId xmlns:a16="http://schemas.microsoft.com/office/drawing/2014/main" id="{8591B8F8-4268-3934-602A-37A8C383AAE8}"/>
              </a:ext>
            </a:extLst>
          </p:cNvPr>
          <p:cNvSpPr txBox="1"/>
          <p:nvPr/>
        </p:nvSpPr>
        <p:spPr>
          <a:xfrm>
            <a:off x="1625600" y="4745732"/>
            <a:ext cx="1125132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Conferința</a:t>
            </a:r>
            <a:r>
              <a:rPr lang="en-US" sz="3200" b="1" dirty="0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ARIPI – „</a:t>
            </a:r>
            <a:r>
              <a:rPr lang="en-US" sz="3200" b="1" dirty="0" err="1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Dincolo</a:t>
            </a:r>
            <a:r>
              <a:rPr lang="en-US" sz="3200" b="1" dirty="0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Diagnostic: </a:t>
            </a:r>
            <a:r>
              <a:rPr lang="en-US" sz="3200" b="1" dirty="0" err="1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Îngrijire</a:t>
            </a:r>
            <a:r>
              <a:rPr lang="en-US" sz="3200" b="1" dirty="0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Oncologică</a:t>
            </a:r>
            <a:r>
              <a:rPr lang="en-US" sz="3200" b="1" dirty="0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și</a:t>
            </a:r>
            <a:r>
              <a:rPr lang="en-US" sz="3200" b="1" dirty="0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Resurse</a:t>
            </a:r>
            <a:r>
              <a:rPr lang="en-US" sz="3200" b="1" dirty="0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pentru</a:t>
            </a:r>
            <a:r>
              <a:rPr lang="en-US" sz="3200" b="1" dirty="0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 </a:t>
            </a:r>
            <a:r>
              <a:rPr lang="en-US" sz="3200" b="1" dirty="0" err="1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Bună</a:t>
            </a:r>
            <a:r>
              <a:rPr lang="en-US" sz="3200" b="1" dirty="0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Calitate</a:t>
            </a:r>
            <a:r>
              <a:rPr lang="en-US" sz="3200" b="1" dirty="0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3200" b="1" dirty="0" err="1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Vieții</a:t>
            </a:r>
            <a:r>
              <a:rPr lang="en-US" sz="3200" b="1" dirty="0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r>
              <a:rPr lang="en-US" sz="3200" dirty="0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ediția</a:t>
            </a:r>
            <a:r>
              <a:rPr lang="en-US" sz="3200" dirty="0">
                <a:solidFill>
                  <a:srgbClr val="2BACB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</a:t>
            </a:r>
            <a:endParaRPr lang="en-RO" sz="3200" dirty="0">
              <a:solidFill>
                <a:srgbClr val="2BACBC"/>
              </a:solidFill>
            </a:endParaRPr>
          </a:p>
        </p:txBody>
      </p:sp>
      <p:sp>
        <p:nvSpPr>
          <p:cNvPr id="136" name="Rounded Rectangle 135">
            <a:extLst>
              <a:ext uri="{FF2B5EF4-FFF2-40B4-BE49-F238E27FC236}">
                <a16:creationId xmlns:a16="http://schemas.microsoft.com/office/drawing/2014/main" id="{74994B40-A8D4-0894-9D3E-ED02862F7D2C}"/>
              </a:ext>
            </a:extLst>
          </p:cNvPr>
          <p:cNvSpPr/>
          <p:nvPr/>
        </p:nvSpPr>
        <p:spPr>
          <a:xfrm>
            <a:off x="95574" y="6442787"/>
            <a:ext cx="13695282" cy="4217896"/>
          </a:xfrm>
          <a:prstGeom prst="roundRect">
            <a:avLst/>
          </a:prstGeom>
          <a:solidFill>
            <a:srgbClr val="2BACBC">
              <a:tint val="66000"/>
              <a:satMod val="160000"/>
              <a:alpha val="51108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>
                <a:solidFill>
                  <a:schemeClr val="tx1"/>
                </a:solidFill>
              </a:rPr>
              <a:t>Organizatori</a:t>
            </a:r>
            <a:r>
              <a:rPr lang="en-US" sz="2000" b="1" dirty="0">
                <a:solidFill>
                  <a:schemeClr val="tx1"/>
                </a:solidFill>
              </a:rPr>
              <a:t>: ARCOF (</a:t>
            </a:r>
            <a:r>
              <a:rPr lang="en-US" sz="2000" b="1" dirty="0" err="1">
                <a:solidFill>
                  <a:schemeClr val="tx1"/>
                </a:solidFill>
              </a:rPr>
              <a:t>Asociația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Română</a:t>
            </a:r>
            <a:r>
              <a:rPr lang="en-US" sz="2000" b="1" dirty="0">
                <a:solidFill>
                  <a:schemeClr val="tx1"/>
                </a:solidFill>
              </a:rPr>
              <a:t> de </a:t>
            </a:r>
            <a:r>
              <a:rPr lang="en-US" sz="2000" b="1" dirty="0" err="1">
                <a:solidFill>
                  <a:schemeClr val="tx1"/>
                </a:solidFill>
              </a:rPr>
              <a:t>Cercetare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Oncologică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pentru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Femei</a:t>
            </a:r>
            <a:r>
              <a:rPr lang="en-US" sz="2000" b="1" dirty="0">
                <a:solidFill>
                  <a:schemeClr val="tx1"/>
                </a:solidFill>
              </a:rPr>
              <a:t>) &amp; IOB (</a:t>
            </a:r>
            <a:r>
              <a:rPr lang="en-US" sz="2000" b="1" dirty="0" err="1">
                <a:solidFill>
                  <a:schemeClr val="tx1"/>
                </a:solidFill>
              </a:rPr>
              <a:t>Institutul</a:t>
            </a:r>
            <a:r>
              <a:rPr lang="en-US" sz="2000" b="1" dirty="0">
                <a:solidFill>
                  <a:schemeClr val="tx1"/>
                </a:solidFill>
              </a:rPr>
              <a:t> Oncologic “</a:t>
            </a:r>
            <a:r>
              <a:rPr lang="ro-RO" sz="2000" b="1" dirty="0">
                <a:solidFill>
                  <a:schemeClr val="tx1"/>
                </a:solidFill>
              </a:rPr>
              <a:t>Prof. Dr. Al </a:t>
            </a:r>
            <a:r>
              <a:rPr lang="ro-RO" sz="2000" b="1" dirty="0" err="1">
                <a:solidFill>
                  <a:schemeClr val="tx1"/>
                </a:solidFill>
              </a:rPr>
              <a:t>Trestioreanu</a:t>
            </a:r>
            <a:r>
              <a:rPr lang="en-US" sz="2000" b="1" dirty="0">
                <a:solidFill>
                  <a:schemeClr val="tx1"/>
                </a:solidFill>
              </a:rPr>
              <a:t>” </a:t>
            </a:r>
            <a:r>
              <a:rPr lang="en-US" sz="2000" b="1" dirty="0" err="1">
                <a:solidFill>
                  <a:schemeClr val="tx1"/>
                </a:solidFill>
              </a:rPr>
              <a:t>București</a:t>
            </a:r>
            <a:r>
              <a:rPr lang="en-US" sz="2000" b="1" dirty="0">
                <a:solidFill>
                  <a:schemeClr val="tx1"/>
                </a:solidFill>
              </a:rPr>
              <a:t>)</a:t>
            </a:r>
            <a:endParaRPr lang="en-RO" sz="2000" dirty="0">
              <a:solidFill>
                <a:schemeClr val="tx1"/>
              </a:solidFill>
            </a:endParaRPr>
          </a:p>
          <a:p>
            <a:r>
              <a:rPr lang="en-US" sz="2000" b="1" dirty="0">
                <a:solidFill>
                  <a:schemeClr val="tx1"/>
                </a:solidFill>
              </a:rPr>
              <a:t> </a:t>
            </a:r>
            <a:endParaRPr lang="en-RO" sz="2000" dirty="0">
              <a:solidFill>
                <a:schemeClr val="tx1"/>
              </a:solidFill>
            </a:endParaRPr>
          </a:p>
          <a:p>
            <a:r>
              <a:rPr lang="en-US" sz="2000" b="1" dirty="0">
                <a:solidFill>
                  <a:schemeClr val="tx1"/>
                </a:solidFill>
              </a:rPr>
              <a:t>Un </a:t>
            </a:r>
            <a:r>
              <a:rPr lang="en-US" sz="2000" b="1" dirty="0" err="1">
                <a:solidFill>
                  <a:schemeClr val="tx1"/>
                </a:solidFill>
              </a:rPr>
              <a:t>spațiu</a:t>
            </a:r>
            <a:r>
              <a:rPr lang="en-US" sz="2000" b="1" dirty="0">
                <a:solidFill>
                  <a:schemeClr val="tx1"/>
                </a:solidFill>
              </a:rPr>
              <a:t> de </a:t>
            </a:r>
            <a:r>
              <a:rPr lang="en-US" sz="2000" b="1" dirty="0" err="1">
                <a:solidFill>
                  <a:schemeClr val="tx1"/>
                </a:solidFill>
              </a:rPr>
              <a:t>întâlnire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pentru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pacienți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aparținători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și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profesioniști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în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oncologie</a:t>
            </a:r>
            <a:endParaRPr lang="en-RO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 </a:t>
            </a:r>
            <a:endParaRPr lang="en-RO" sz="2000" dirty="0">
              <a:solidFill>
                <a:schemeClr val="tx1"/>
              </a:solidFill>
            </a:endParaRPr>
          </a:p>
          <a:p>
            <a:r>
              <a:rPr lang="en-US" sz="2000" i="1" dirty="0">
                <a:solidFill>
                  <a:schemeClr val="tx1"/>
                </a:solidFill>
              </a:rPr>
              <a:t>Motto: „ARIPI </a:t>
            </a:r>
            <a:r>
              <a:rPr lang="en-US" sz="2000" i="1" dirty="0" err="1">
                <a:solidFill>
                  <a:schemeClr val="tx1"/>
                </a:solidFill>
              </a:rPr>
              <a:t>pentru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supraviețuire</a:t>
            </a:r>
            <a:r>
              <a:rPr lang="en-US" sz="2000" i="1" dirty="0">
                <a:solidFill>
                  <a:schemeClr val="tx1"/>
                </a:solidFill>
              </a:rPr>
              <a:t>, </a:t>
            </a:r>
            <a:r>
              <a:rPr lang="en-US" sz="2000" i="1" dirty="0" err="1">
                <a:solidFill>
                  <a:schemeClr val="tx1"/>
                </a:solidFill>
              </a:rPr>
              <a:t>speranță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și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vindecare</a:t>
            </a:r>
            <a:r>
              <a:rPr lang="en-US" sz="2000" i="1" dirty="0">
                <a:solidFill>
                  <a:schemeClr val="tx1"/>
                </a:solidFill>
              </a:rPr>
              <a:t>.”</a:t>
            </a:r>
            <a:endParaRPr lang="en-RO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 </a:t>
            </a:r>
            <a:endParaRPr lang="en-RO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               </a:t>
            </a:r>
            <a:r>
              <a:rPr lang="en-US" sz="2000" b="1" dirty="0">
                <a:solidFill>
                  <a:schemeClr val="tx1"/>
                </a:solidFill>
              </a:rPr>
              <a:t>28 </a:t>
            </a:r>
            <a:r>
              <a:rPr lang="en-US" sz="2000" b="1" dirty="0" err="1">
                <a:solidFill>
                  <a:schemeClr val="tx1"/>
                </a:solidFill>
              </a:rPr>
              <a:t>Noiembrie</a:t>
            </a:r>
            <a:r>
              <a:rPr lang="en-US" sz="2000" b="1" dirty="0">
                <a:solidFill>
                  <a:schemeClr val="tx1"/>
                </a:solidFill>
              </a:rPr>
              <a:t> 2025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                </a:t>
            </a:r>
            <a:r>
              <a:rPr lang="en-US" sz="2000" b="1" dirty="0" err="1">
                <a:solidFill>
                  <a:schemeClr val="tx1"/>
                </a:solidFill>
              </a:rPr>
              <a:t>Amfiteatrul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Institutului</a:t>
            </a:r>
            <a:r>
              <a:rPr lang="en-US" sz="2000" b="1" dirty="0">
                <a:solidFill>
                  <a:schemeClr val="tx1"/>
                </a:solidFill>
              </a:rPr>
              <a:t> Oncologic </a:t>
            </a:r>
            <a:r>
              <a:rPr lang="en-US" sz="2000" b="1" i="1" dirty="0">
                <a:solidFill>
                  <a:schemeClr val="tx1"/>
                </a:solidFill>
              </a:rPr>
              <a:t>„Prof. Dr. Al. </a:t>
            </a:r>
            <a:r>
              <a:rPr lang="en-US" sz="2000" b="1" i="1" dirty="0" err="1">
                <a:solidFill>
                  <a:schemeClr val="tx1"/>
                </a:solidFill>
              </a:rPr>
              <a:t>Trestioreanu</a:t>
            </a:r>
            <a:r>
              <a:rPr lang="en-US" sz="2000" b="1" i="1" dirty="0">
                <a:solidFill>
                  <a:schemeClr val="tx1"/>
                </a:solidFill>
              </a:rPr>
              <a:t>”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București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               Public </a:t>
            </a:r>
            <a:r>
              <a:rPr lang="en-US" sz="2000" dirty="0" err="1">
                <a:solidFill>
                  <a:schemeClr val="tx1"/>
                </a:solidFill>
              </a:rPr>
              <a:t>țintă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2000" dirty="0" err="1">
                <a:solidFill>
                  <a:schemeClr val="tx1"/>
                </a:solidFill>
              </a:rPr>
              <a:t>Pacienți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oncologici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activi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în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remisiune</a:t>
            </a:r>
            <a:r>
              <a:rPr lang="en-US" sz="2000" dirty="0">
                <a:solidFill>
                  <a:schemeClr val="tx1"/>
                </a:solidFill>
              </a:rPr>
              <a:t>), </a:t>
            </a:r>
            <a:r>
              <a:rPr lang="en-US" sz="2000" dirty="0" err="1">
                <a:solidFill>
                  <a:schemeClr val="tx1"/>
                </a:solidFill>
              </a:rPr>
              <a:t>aparținători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supraviețuitori</a:t>
            </a:r>
            <a:r>
              <a:rPr lang="en-US" sz="2000" dirty="0">
                <a:solidFill>
                  <a:schemeClr val="tx1"/>
                </a:solidFill>
              </a:rPr>
              <a:t>, personal medical, </a:t>
            </a:r>
            <a:r>
              <a:rPr lang="en-US" sz="2000" dirty="0" err="1">
                <a:solidFill>
                  <a:schemeClr val="tx1"/>
                </a:solidFill>
              </a:rPr>
              <a:t>psihologi</a:t>
            </a:r>
            <a:endParaRPr lang="en-RO" sz="2000" dirty="0">
              <a:solidFill>
                <a:schemeClr val="tx1"/>
              </a:solidFill>
            </a:endParaRPr>
          </a:p>
        </p:txBody>
      </p:sp>
      <p:pic>
        <p:nvPicPr>
          <p:cNvPr id="147" name="Picture 146">
            <a:extLst>
              <a:ext uri="{FF2B5EF4-FFF2-40B4-BE49-F238E27FC236}">
                <a16:creationId xmlns:a16="http://schemas.microsoft.com/office/drawing/2014/main" id="{17DEFFBF-C194-91B8-408A-712EA733F6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8" y="18202285"/>
            <a:ext cx="1968500" cy="16383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28C537D-E165-0621-1AD5-02010F09889A}"/>
              </a:ext>
            </a:extLst>
          </p:cNvPr>
          <p:cNvSpPr txBox="1"/>
          <p:nvPr/>
        </p:nvSpPr>
        <p:spPr>
          <a:xfrm>
            <a:off x="-4308109" y="10787204"/>
            <a:ext cx="112513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2BACB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Program:</a:t>
            </a:r>
            <a:endParaRPr lang="en-RO" sz="3200" dirty="0">
              <a:solidFill>
                <a:srgbClr val="2BACBC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65E5DB-CC6F-0CBE-1464-F1C05BA89E1F}"/>
              </a:ext>
            </a:extLst>
          </p:cNvPr>
          <p:cNvSpPr txBox="1"/>
          <p:nvPr/>
        </p:nvSpPr>
        <p:spPr>
          <a:xfrm>
            <a:off x="388908" y="11434086"/>
            <a:ext cx="11908970" cy="6768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0" dirty="0" err="1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Sesiune</a:t>
            </a:r>
            <a:r>
              <a:rPr lang="en-US" sz="2400" b="1" kern="0" dirty="0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Plenară</a:t>
            </a:r>
            <a:r>
              <a:rPr lang="en-US" sz="2400" b="1" kern="0" dirty="0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kern="0" dirty="0" err="1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Deschidere</a:t>
            </a:r>
            <a:r>
              <a:rPr lang="en-US" sz="2400" b="1" kern="0" dirty="0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(9:00 - 09:30)</a:t>
            </a:r>
            <a:endParaRPr lang="en-RO" sz="2400" kern="100" dirty="0">
              <a:solidFill>
                <a:srgbClr val="F894A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Cuvânt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bun </a:t>
            </a:r>
            <a:r>
              <a:rPr lang="en-US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Conf. Dr. Dana Lucia </a:t>
            </a:r>
            <a:r>
              <a:rPr lang="en-US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Stănculeanu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Dr. Daniela Luminița Zob</a:t>
            </a:r>
            <a:endParaRPr lang="en-RO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Discurs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inspirațional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Anca Dragomir</a:t>
            </a:r>
            <a:endParaRPr lang="en-RO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Introducere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abordarea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integrativă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cancerului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Dincolo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îngrijire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centrată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pacient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RO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RO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0" dirty="0" err="1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Sesiuni</a:t>
            </a:r>
            <a:r>
              <a:rPr lang="en-US" sz="2400" b="1" kern="0" dirty="0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educative (09:30 - 12:30)</a:t>
            </a:r>
            <a:endParaRPr lang="en-RO" sz="2400" kern="100" dirty="0">
              <a:solidFill>
                <a:srgbClr val="F894A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Oncolog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medical: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„Cum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discutăm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opțiunile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rolul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luarea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deciziilor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(15 min)</a:t>
            </a:r>
            <a:endParaRPr lang="en-RO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 Isabela Anda </a:t>
            </a:r>
            <a:r>
              <a:rPr lang="en-US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Komporaly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„Cum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funcționează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chimioterapia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mituri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realitate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(15 min)</a:t>
            </a:r>
            <a:endParaRPr lang="en-RO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 Raluca Ioana Mihăilă: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Imunoterapia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terapiile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țintite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cancer - cum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funcționează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știe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pacienții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(15 min)</a:t>
            </a:r>
            <a:endParaRPr lang="en-RO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 Andreea Veronica L</a:t>
            </a:r>
            <a:r>
              <a:rPr lang="ro-RO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ăzescu</a:t>
            </a:r>
            <a:r>
              <a:rPr lang="ro-RO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„Ce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înseamnă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remisiunea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cum se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monitorizează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terminarea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tratamentului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(15 min)</a:t>
            </a:r>
            <a:endParaRPr lang="en-RO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Oncolog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medical: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Gestionarea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reacțiilor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advsere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pacienții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oncologic - </a:t>
            </a:r>
            <a:r>
              <a:rPr lang="en-US" sz="20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abordări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practice” (15 min)</a:t>
            </a:r>
            <a:endParaRPr lang="en-RO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F3045F1-8711-98E4-6E81-38F75CD33A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358299"/>
            <a:ext cx="1968500" cy="16383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F3C9AF0-20A8-3D9B-E601-4BB48C3706A7}"/>
              </a:ext>
            </a:extLst>
          </p:cNvPr>
          <p:cNvSpPr txBox="1"/>
          <p:nvPr/>
        </p:nvSpPr>
        <p:spPr>
          <a:xfrm>
            <a:off x="711200" y="679450"/>
            <a:ext cx="12344400" cy="12082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Pauza de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cafea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(10:45 - 11:15)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Chirurg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Chirurgia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conservatoare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reconstrucția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sânului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știe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pacientele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(15 min)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Prof. Dr. Octav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Ginghină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Chirurgia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digestivă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cancerul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pancreatic, colorectal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gastric -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noțiuni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pacienți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(15 min)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RT: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Pregătirea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radioterapie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practici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recomandări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pacienți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(15 min)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 Mara Mihai: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Toxicitățile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cutanate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un consult dermatologic” (15 min)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Endocrinolog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Menopauza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indusă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impactul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tratamentului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hormonal” (15 min)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Masă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rotundă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toți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speakerii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(12:30 - 13:30)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Moderator: Conf. Dr. Dana Lucia St</a:t>
            </a:r>
            <a:r>
              <a:rPr lang="ro-RO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ănculeanu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Tema: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„Cum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putem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îmbunătăți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calitatea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vieții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pacienților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oncologici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specialist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răspunde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scurt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o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întrebare-cheie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partea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moderatorului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(2-3 min)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Restul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timpului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dedicat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întrebărilor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public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Pauză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prânz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 Expo-pavilion (13:30 - 14:30)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Standuri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materiale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educaționale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Asociații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pacienți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Demostrații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peruci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proteze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mamare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stome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lenjerie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post-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operatorie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dermato-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cosmetice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nutriție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Sănătate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mintală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Recuperare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Prevenție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(14:30 - 17:30)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 Cristian Vasile: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„Screening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prevenție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cancerul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Importanța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ecografiei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mamografiei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 Raluca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Bârzu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Nutriția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cancer,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suplimente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fitoterapie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mituri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adevăruri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(15 min)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Psiholog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Gestionarea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anxietății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depresiei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traumei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post-diagnostic” (15 min)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Psiholog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„Mindfulness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respirație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conștientă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reducerea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stresului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diagnostic” (15 min)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Sexolog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/ </a:t>
            </a:r>
            <a:r>
              <a:rPr lang="en-US" sz="18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psiholog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Viața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sexuală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după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tratamente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oncologice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redescoperirea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intimității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” (15 min)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Pauza de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cafea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(15:45 - 16:15)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4A84A8-968E-18D6-0800-6F113617A47A}"/>
              </a:ext>
            </a:extLst>
          </p:cNvPr>
          <p:cNvSpPr txBox="1"/>
          <p:nvPr/>
        </p:nvSpPr>
        <p:spPr>
          <a:xfrm>
            <a:off x="444500" y="12204050"/>
            <a:ext cx="13335000" cy="6154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Medic de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recuperare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Rolul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exercițiului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fizic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recuperarea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oncologică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(15 min)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Psih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Alina Raluca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Stocheci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Somnul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recuperarea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tehnici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naturale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somn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bun” (15 min)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Terapeut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specializat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masaj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oncologic: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Tehnici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masaj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drenaj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limfatic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reflexoterapie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sunt utile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nu” (15 min)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 Bogdan Georgescu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„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Durerea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cancer - cum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controlată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ignorată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(15 min)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Pr. Protos. Dr. Sofian Costea: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Resurse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spirituale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sensul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vieții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cancer” (15 min)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100" dirty="0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Panel </a:t>
            </a:r>
            <a:r>
              <a:rPr lang="en-US" sz="2000" b="1" kern="100" dirty="0" err="1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interactiv</a:t>
            </a:r>
            <a:r>
              <a:rPr lang="en-US" sz="2000" b="1" kern="100" dirty="0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(17:30 - 17:45)</a:t>
            </a:r>
            <a:endParaRPr lang="en-RO" sz="2000" kern="100" dirty="0">
              <a:solidFill>
                <a:srgbClr val="F894A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Tema: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en-US" sz="1800" i="1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Recuperarea</a:t>
            </a:r>
            <a:r>
              <a:rPr lang="en-US" sz="1800" i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oncologică</a:t>
            </a:r>
            <a:r>
              <a:rPr lang="en-US" sz="1800" i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integrată</a:t>
            </a:r>
            <a:r>
              <a:rPr lang="en-US" sz="1800" i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i="1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psihic</a:t>
            </a:r>
            <a:r>
              <a:rPr lang="en-US" sz="1800" i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corp</a:t>
            </a:r>
            <a:r>
              <a:rPr lang="en-US" sz="1800" i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i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terapii</a:t>
            </a:r>
            <a:r>
              <a:rPr lang="en-US" sz="1800" i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complementare</a:t>
            </a:r>
            <a:r>
              <a:rPr lang="en-US" sz="1800" i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ro-RO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Î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ntrebări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din public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discuții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interactive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0" dirty="0" err="1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Concluzii</a:t>
            </a:r>
            <a:r>
              <a:rPr lang="en-US" sz="2000" b="1" kern="0" dirty="0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kern="0" dirty="0" err="1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kern="0" dirty="0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kern="0" dirty="0" err="1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Resurse</a:t>
            </a:r>
            <a:r>
              <a:rPr lang="en-US" sz="2000" b="1" kern="0" dirty="0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kern="0" dirty="0" err="1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1" kern="0" dirty="0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kern="0" dirty="0" err="1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Pacienții</a:t>
            </a:r>
            <a:r>
              <a:rPr lang="en-US" sz="2000" b="1" kern="0" dirty="0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kern="0" dirty="0" err="1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Oncologici</a:t>
            </a:r>
            <a:r>
              <a:rPr lang="en-US" sz="2000" b="1" kern="0" dirty="0">
                <a:solidFill>
                  <a:srgbClr val="F894A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(17:45 - 18:00)</a:t>
            </a:r>
            <a:endParaRPr lang="en-RO" sz="2000" kern="100" dirty="0">
              <a:solidFill>
                <a:srgbClr val="F894A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 Elena Adriana </a:t>
            </a:r>
            <a:r>
              <a:rPr lang="en-US" sz="18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Iovănescu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Digitalizarea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inteligența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artificială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sprijinul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pacienților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oncologici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aplicații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instrumente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utile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”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Cuvânt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încheiere</a:t>
            </a:r>
            <a:r>
              <a:rPr lang="en-US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8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organizatori</a:t>
            </a:r>
            <a:endParaRPr lang="en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373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79</TotalTime>
  <Words>774</Words>
  <Application>Microsoft Macintosh PowerPoint</Application>
  <PresentationFormat>Custom</PresentationFormat>
  <Paragraphs>61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Symbol</vt:lpstr>
      <vt:lpstr>Times New Roman</vt:lpstr>
      <vt:lpstr>Office 2013 - 2022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Adelina</dc:creator>
  <cp:lastModifiedBy>Elena Dumitrescu</cp:lastModifiedBy>
  <cp:revision>8</cp:revision>
  <dcterms:created xsi:type="dcterms:W3CDTF">2021-03-28T10:12:55Z</dcterms:created>
  <dcterms:modified xsi:type="dcterms:W3CDTF">2025-09-14T17:28:58Z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2021-03-28T00:00:00Z</vt:filetime>
  </property>
</Properties>
</file>